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1482162-64FD-404C-A221-E10C50199FB5}">
  <a:tblStyle styleId="{E1482162-64FD-404C-A221-E10C50199FB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5961ee503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5961ee503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5961ee503e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5961ee503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59871365f3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59871365f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5961ee503e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5961ee503e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15604" l="0" r="0" t="0"/>
          <a:stretch/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ctrTitle"/>
          </p:nvPr>
        </p:nvSpPr>
        <p:spPr>
          <a:xfrm>
            <a:off x="5196500" y="213025"/>
            <a:ext cx="3877800" cy="71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</a:rPr>
              <a:t>プレミアム校舎プログラム解説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56" name="Google Shape;56;p13"/>
          <p:cNvSpPr txBox="1"/>
          <p:nvPr>
            <p:ph type="ctrTitle"/>
          </p:nvPr>
        </p:nvSpPr>
        <p:spPr>
          <a:xfrm>
            <a:off x="5229600" y="689950"/>
            <a:ext cx="3159300" cy="71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chemeClr val="lt1"/>
                </a:solidFill>
              </a:rPr>
              <a:t>Active Senior ESL</a:t>
            </a:r>
            <a:endParaRPr b="1" sz="2800">
              <a:solidFill>
                <a:schemeClr val="lt1"/>
              </a:solidFill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3525" y="370903"/>
            <a:ext cx="1007821" cy="5531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8" name="Google Shape;58;p13"/>
          <p:cNvCxnSpPr/>
          <p:nvPr/>
        </p:nvCxnSpPr>
        <p:spPr>
          <a:xfrm flipH="1" rot="10800000">
            <a:off x="5242250" y="1400950"/>
            <a:ext cx="3786300" cy="93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dot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Google Shape;63;p14"/>
          <p:cNvGraphicFramePr/>
          <p:nvPr/>
        </p:nvGraphicFramePr>
        <p:xfrm>
          <a:off x="3799675" y="1382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{E1482162-64FD-404C-A221-E10C50199FB5}</a:tableStyleId>
              </a:tblPr>
              <a:tblGrid>
                <a:gridCol w="1380375"/>
                <a:gridCol w="3675550"/>
              </a:tblGrid>
              <a:tr h="1188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434343"/>
                          </a:solidFill>
                        </a:rPr>
                        <a:t>特徴</a:t>
                      </a:r>
                      <a:endParaRPr sz="12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434343"/>
                          </a:solidFill>
                        </a:rPr>
                        <a:t>シニア向けの軽めのコース。テーマ別に興味のある科目を学べるTEP ESL 1:1か</a:t>
                      </a:r>
                      <a:r>
                        <a:rPr lang="en" sz="1200">
                          <a:solidFill>
                            <a:srgbClr val="434343"/>
                          </a:solidFill>
                        </a:rPr>
                        <a:t>一般ESL1:1 </a:t>
                      </a:r>
                      <a:r>
                        <a:rPr lang="en" sz="1200">
                          <a:solidFill>
                            <a:srgbClr val="434343"/>
                          </a:solidFill>
                        </a:rPr>
                        <a:t>の中から好きな科目を選んで学べる。</a:t>
                      </a:r>
                      <a:endParaRPr sz="12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434343"/>
                          </a:solidFill>
                        </a:rPr>
                        <a:t>適正レベル</a:t>
                      </a:r>
                      <a:endParaRPr sz="12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CC0000"/>
                          </a:solidFill>
                        </a:rPr>
                        <a:t>超初級者</a:t>
                      </a:r>
                      <a:r>
                        <a:rPr b="1" lang="en" sz="1200">
                          <a:solidFill>
                            <a:srgbClr val="CC0000"/>
                          </a:solidFill>
                        </a:rPr>
                        <a:t>向け（40歳以上）</a:t>
                      </a:r>
                      <a:endParaRPr b="1" sz="1200">
                        <a:solidFill>
                          <a:srgbClr val="CC0000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32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434343"/>
                          </a:solidFill>
                        </a:rPr>
                        <a:t>ゴール</a:t>
                      </a:r>
                      <a:endParaRPr sz="12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434343"/>
                          </a:solidFill>
                        </a:rPr>
                        <a:t>サバイバル英語力の習得</a:t>
                      </a:r>
                      <a:endParaRPr b="1" sz="12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11886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434343"/>
                          </a:solidFill>
                        </a:rPr>
                        <a:t>こんな人に</a:t>
                      </a:r>
                      <a:endParaRPr sz="1200">
                        <a:solidFill>
                          <a:srgbClr val="434343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434343"/>
                          </a:solidFill>
                        </a:rPr>
                        <a:t>おすすめ</a:t>
                      </a:r>
                      <a:endParaRPr sz="12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 anchor="ctr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-298450" lvl="0" marL="45720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40歳以上の個人またはご夫婦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-298450" lvl="0" marL="45720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授業数が少ない軽めのコースで学びたい人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-298450" lvl="0" marL="45720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マンツーマンのみで英語を学びたい人</a:t>
                      </a:r>
                      <a:endParaRPr sz="12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sp>
        <p:nvSpPr>
          <p:cNvPr id="64" name="Google Shape;64;p14"/>
          <p:cNvSpPr txBox="1"/>
          <p:nvPr>
            <p:ph type="title"/>
          </p:nvPr>
        </p:nvSpPr>
        <p:spPr>
          <a:xfrm>
            <a:off x="3799675" y="606450"/>
            <a:ext cx="3538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49009"/>
              <a:buNone/>
            </a:pPr>
            <a:r>
              <a:rPr b="1" lang="en" sz="2020">
                <a:solidFill>
                  <a:schemeClr val="dk2"/>
                </a:solidFill>
              </a:rPr>
              <a:t>Active Senior</a:t>
            </a:r>
            <a:r>
              <a:rPr b="1" lang="en" sz="2020">
                <a:solidFill>
                  <a:schemeClr val="dk2"/>
                </a:solidFill>
              </a:rPr>
              <a:t> ESLの</a:t>
            </a:r>
            <a:r>
              <a:rPr b="1" lang="en" sz="2020">
                <a:solidFill>
                  <a:schemeClr val="dk2"/>
                </a:solidFill>
              </a:rPr>
              <a:t>ポイント</a:t>
            </a:r>
            <a:endParaRPr b="1" sz="2020">
              <a:solidFill>
                <a:schemeClr val="dk2"/>
              </a:solidFill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11051" y="445025"/>
            <a:ext cx="778052" cy="410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3428180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706125" y="516675"/>
            <a:ext cx="5335500" cy="69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020">
                <a:solidFill>
                  <a:schemeClr val="dk2"/>
                </a:solidFill>
              </a:rPr>
              <a:t>Active Senior</a:t>
            </a:r>
            <a:r>
              <a:rPr b="1" lang="en" sz="2020">
                <a:solidFill>
                  <a:schemeClr val="dk2"/>
                </a:solidFill>
              </a:rPr>
              <a:t> ESLの</a:t>
            </a:r>
            <a:r>
              <a:rPr b="1" lang="en" sz="2020">
                <a:solidFill>
                  <a:schemeClr val="dk2"/>
                </a:solidFill>
              </a:rPr>
              <a:t>レッスン数と種類</a:t>
            </a:r>
            <a:endParaRPr b="1" sz="2020">
              <a:solidFill>
                <a:schemeClr val="dk2"/>
              </a:solidFill>
            </a:endParaRPr>
          </a:p>
        </p:txBody>
      </p:sp>
      <p:graphicFrame>
        <p:nvGraphicFramePr>
          <p:cNvPr id="72" name="Google Shape;72;p15"/>
          <p:cNvGraphicFramePr/>
          <p:nvPr/>
        </p:nvGraphicFramePr>
        <p:xfrm>
          <a:off x="706125" y="1466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{E1482162-64FD-404C-A221-E10C50199FB5}</a:tableStyleId>
              </a:tblPr>
              <a:tblGrid>
                <a:gridCol w="1561850"/>
                <a:gridCol w="1197550"/>
                <a:gridCol w="738675"/>
                <a:gridCol w="1480800"/>
                <a:gridCol w="1464250"/>
                <a:gridCol w="1288625"/>
              </a:tblGrid>
              <a:tr h="898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Active Senior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ESL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TEP  ESL 1:1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Or / and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一般 ESL 1:1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0000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一般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グループ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イブニング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グループ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</a:rPr>
                        <a:t>合計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7704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666666"/>
                          </a:solidFill>
                        </a:rPr>
                        <a:t>Active Senior</a:t>
                      </a:r>
                      <a:endParaRPr b="1" sz="1500">
                        <a:solidFill>
                          <a:srgbClr val="666666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666666"/>
                          </a:solidFill>
                        </a:rPr>
                        <a:t>ESL 3</a:t>
                      </a:r>
                      <a:endParaRPr b="1" sz="1500"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EFEFEF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666666"/>
                          </a:solidFill>
                        </a:rPr>
                        <a:t>3</a:t>
                      </a:r>
                      <a:endParaRPr b="1" sz="1300"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 anchor="ctr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66666"/>
                          </a:solidFill>
                        </a:rPr>
                        <a:t>※有料で追加可能</a:t>
                      </a:r>
                      <a:endParaRPr b="1" sz="800"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666666"/>
                          </a:solidFill>
                        </a:rPr>
                        <a:t>※有料で追加可能</a:t>
                      </a:r>
                      <a:endParaRPr b="1" sz="1300"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666666"/>
                          </a:solidFill>
                        </a:rPr>
                        <a:t>3 </a:t>
                      </a:r>
                      <a:r>
                        <a:rPr b="1" lang="en" sz="1200">
                          <a:solidFill>
                            <a:srgbClr val="666666"/>
                          </a:solidFill>
                        </a:rPr>
                        <a:t>クラス</a:t>
                      </a:r>
                      <a:endParaRPr b="1" sz="1200"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2CC"/>
                    </a:solidFill>
                  </a:tcPr>
                </a:tc>
              </a:tr>
              <a:tr h="7118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500">
                          <a:solidFill>
                            <a:srgbClr val="666666"/>
                          </a:solidFill>
                        </a:rPr>
                        <a:t>Active Senior</a:t>
                      </a:r>
                      <a:endParaRPr b="1" sz="1500">
                        <a:solidFill>
                          <a:srgbClr val="666666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500">
                          <a:solidFill>
                            <a:srgbClr val="666666"/>
                          </a:solidFill>
                        </a:rPr>
                        <a:t>ESL 4</a:t>
                      </a:r>
                      <a:endParaRPr b="1" sz="1500"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 anchor="ctr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EFEFEF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700">
                          <a:solidFill>
                            <a:srgbClr val="666666"/>
                          </a:solidFill>
                        </a:rPr>
                        <a:t>4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666666"/>
                          </a:solidFill>
                        </a:rPr>
                        <a:t>※有料で追加可能</a:t>
                      </a:r>
                      <a:endParaRPr b="1" sz="1300"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666666"/>
                          </a:solidFill>
                        </a:rPr>
                        <a:t>※有料で追加可能</a:t>
                      </a:r>
                      <a:endParaRPr b="1" sz="1300"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>
                          <a:solidFill>
                            <a:srgbClr val="666666"/>
                          </a:solidFill>
                        </a:rPr>
                        <a:t>4 </a:t>
                      </a:r>
                      <a:r>
                        <a:rPr b="1" lang="en" sz="1200">
                          <a:solidFill>
                            <a:srgbClr val="666666"/>
                          </a:solidFill>
                        </a:rPr>
                        <a:t>クラス</a:t>
                      </a:r>
                      <a:endParaRPr b="1" sz="1700"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73" name="Google Shape;73;p15"/>
          <p:cNvSpPr txBox="1"/>
          <p:nvPr/>
        </p:nvSpPr>
        <p:spPr>
          <a:xfrm>
            <a:off x="5437875" y="4101750"/>
            <a:ext cx="30000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666666"/>
                </a:solidFill>
              </a:rPr>
              <a:t>1クラス45分 休憩5分</a:t>
            </a:r>
            <a:endParaRPr b="1" sz="100">
              <a:solidFill>
                <a:srgbClr val="666666"/>
              </a:solidFill>
            </a:endParaRPr>
          </a:p>
        </p:txBody>
      </p:sp>
      <p:sp>
        <p:nvSpPr>
          <p:cNvPr id="74" name="Google Shape;74;p15"/>
          <p:cNvSpPr/>
          <p:nvPr/>
        </p:nvSpPr>
        <p:spPr>
          <a:xfrm>
            <a:off x="0" y="4934700"/>
            <a:ext cx="9170400" cy="208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11051" y="445025"/>
            <a:ext cx="778052" cy="41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763150" y="445025"/>
            <a:ext cx="5002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49009"/>
              <a:buNone/>
            </a:pPr>
            <a:r>
              <a:rPr b="1" lang="en" sz="2020">
                <a:solidFill>
                  <a:schemeClr val="dk2"/>
                </a:solidFill>
              </a:rPr>
              <a:t>Active Senior </a:t>
            </a:r>
            <a:r>
              <a:rPr b="1" lang="en" sz="2020">
                <a:solidFill>
                  <a:schemeClr val="dk2"/>
                </a:solidFill>
              </a:rPr>
              <a:t>ESLの各</a:t>
            </a:r>
            <a:r>
              <a:rPr b="1" lang="en" sz="2020">
                <a:solidFill>
                  <a:schemeClr val="dk2"/>
                </a:solidFill>
              </a:rPr>
              <a:t>レッスンで学べる内容</a:t>
            </a:r>
            <a:endParaRPr b="1" sz="2020">
              <a:solidFill>
                <a:schemeClr val="dk2"/>
              </a:solidFill>
            </a:endParaRPr>
          </a:p>
        </p:txBody>
      </p:sp>
      <p:sp>
        <p:nvSpPr>
          <p:cNvPr id="81" name="Google Shape;81;p16"/>
          <p:cNvSpPr/>
          <p:nvPr/>
        </p:nvSpPr>
        <p:spPr>
          <a:xfrm>
            <a:off x="26375" y="4934700"/>
            <a:ext cx="9144000" cy="208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82" name="Google Shape;82;p16"/>
          <p:cNvGraphicFramePr/>
          <p:nvPr/>
        </p:nvGraphicFramePr>
        <p:xfrm>
          <a:off x="763150" y="1411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{E1482162-64FD-404C-A221-E10C50199FB5}</a:tableStyleId>
              </a:tblPr>
              <a:tblGrid>
                <a:gridCol w="1595275"/>
                <a:gridCol w="5852000"/>
              </a:tblGrid>
              <a:tr h="6862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TEP ESL 1:1 </a:t>
                      </a:r>
                      <a:endParaRPr sz="1200"/>
                    </a:p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（</a:t>
                      </a:r>
                      <a:r>
                        <a:rPr lang="en" sz="1000"/>
                        <a:t>入学時に選択）</a:t>
                      </a:r>
                      <a:endParaRPr sz="1000"/>
                    </a:p>
                  </a:txBody>
                  <a:tcPr marT="91425" marB="91425" marR="91425" marL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TEP ESL 1:1 の2 コマでは、旅行、料理、アート、 メディアなど複数のテーマから興味があるテーマを選んで学習。興味があることだからより楽しく学べて頭にも残りやすい。テーマは2週間ごとに変更可能。</a:t>
                      </a:r>
                      <a:endParaRPr sz="1200"/>
                    </a:p>
                  </a:txBody>
                  <a:tcPr marT="91425" marB="91425" marR="91425" marL="91425" anchor="ctr"/>
                </a:tc>
              </a:tr>
              <a:tr h="6535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一般ESL 1:1</a:t>
                      </a:r>
                      <a:endParaRPr sz="1200"/>
                    </a:p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（入学時に選択）</a:t>
                      </a:r>
                      <a:endParaRPr sz="1200"/>
                    </a:p>
                  </a:txBody>
                  <a:tcPr marT="91425" marB="91425" marR="91425" marL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スピーキング、リスニング、ライティング、リーディングの中で苦手な科目を強化。2週間ごとに変更可能。</a:t>
                      </a:r>
                      <a:endParaRPr sz="1200"/>
                    </a:p>
                  </a:txBody>
                  <a:tcPr marT="91425" marB="91425" marR="91425" marL="91425" anchor="ctr"/>
                </a:tc>
              </a:tr>
              <a:tr h="4538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一般グループ</a:t>
                      </a:r>
                      <a:endParaRPr sz="1200"/>
                    </a:p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CC0000"/>
                          </a:solidFill>
                        </a:rPr>
                        <a:t>(※有料で追加）</a:t>
                      </a:r>
                      <a:endParaRPr b="1" sz="1000">
                        <a:solidFill>
                          <a:srgbClr val="CC0000"/>
                        </a:solidFill>
                      </a:endParaRPr>
                    </a:p>
                  </a:txBody>
                  <a:tcPr marT="91425" marB="91425" marR="91425" marL="91425" anchor="ctr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有料で追加可能。リスニング、発音、コンポジション、英文法、ディスカッション、パターンの中から選べる。</a:t>
                      </a:r>
                      <a:r>
                        <a:rPr lang="en" sz="1200">
                          <a:solidFill>
                            <a:schemeClr val="dk1"/>
                          </a:solidFill>
                        </a:rPr>
                        <a:t>2週間ごとに変更可能。</a:t>
                      </a:r>
                      <a:endParaRPr sz="1200"/>
                    </a:p>
                  </a:txBody>
                  <a:tcPr marT="91425" marB="91425" marR="91425" marL="91425" anchor="ctr"/>
                </a:tc>
              </a:tr>
              <a:tr h="4538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イブニンググループ</a:t>
                      </a:r>
                      <a:endParaRPr sz="1200"/>
                    </a:p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CC0000"/>
                          </a:solidFill>
                        </a:rPr>
                        <a:t>(※有料で追加）</a:t>
                      </a:r>
                      <a:endParaRPr sz="1200"/>
                    </a:p>
                  </a:txBody>
                  <a:tcPr marT="91425" marB="91425" marR="91425" marL="91425" anchor="ctr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有料で追加可能。</a:t>
                      </a:r>
                      <a:r>
                        <a:rPr lang="en" sz="1200"/>
                        <a:t>ヨガ、ダンス、リスニング（映画や音楽など）、リーディング（漫画や小説の一部など）から選べる。</a:t>
                      </a:r>
                      <a:endParaRPr sz="1200"/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11051" y="445025"/>
            <a:ext cx="778052" cy="41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1106850" y="1739350"/>
            <a:ext cx="6792000" cy="235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40</a:t>
            </a:r>
            <a:r>
              <a:rPr lang="en"/>
              <a:t>歳以上のシニア向け専門コース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超初級者向け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1:1レッスン3~4コマの軽めのプログラム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サバイバル英語の習得を目指す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ご夫婦での留学もおすすめ</a:t>
            </a:r>
            <a:endParaRPr/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11051" y="445025"/>
            <a:ext cx="778052" cy="41015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7"/>
          <p:cNvSpPr/>
          <p:nvPr/>
        </p:nvSpPr>
        <p:spPr>
          <a:xfrm>
            <a:off x="0" y="4934700"/>
            <a:ext cx="9170400" cy="208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7"/>
          <p:cNvSpPr txBox="1"/>
          <p:nvPr>
            <p:ph type="title"/>
          </p:nvPr>
        </p:nvSpPr>
        <p:spPr>
          <a:xfrm>
            <a:off x="2720925" y="776850"/>
            <a:ext cx="3573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ct val="49009"/>
              <a:buNone/>
            </a:pPr>
            <a:r>
              <a:rPr b="1" lang="en" sz="2020">
                <a:solidFill>
                  <a:schemeClr val="dk2"/>
                </a:solidFill>
              </a:rPr>
              <a:t>Active Senior ESLのまとめ</a:t>
            </a:r>
            <a:endParaRPr b="1" sz="2020">
              <a:solidFill>
                <a:schemeClr val="dk2"/>
              </a:solidFill>
            </a:endParaRPr>
          </a:p>
        </p:txBody>
      </p:sp>
      <p:cxnSp>
        <p:nvCxnSpPr>
          <p:cNvPr id="92" name="Google Shape;92;p17"/>
          <p:cNvCxnSpPr/>
          <p:nvPr/>
        </p:nvCxnSpPr>
        <p:spPr>
          <a:xfrm flipH="1" rot="10800000">
            <a:off x="2678850" y="1349550"/>
            <a:ext cx="3786300" cy="9300"/>
          </a:xfrm>
          <a:prstGeom prst="straightConnector1">
            <a:avLst/>
          </a:prstGeom>
          <a:noFill/>
          <a:ln cap="flat" cmpd="sng" w="19050">
            <a:solidFill>
              <a:srgbClr val="999999"/>
            </a:solidFill>
            <a:prstDash val="dot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